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150</c:v>
                </c:pt>
                <c:pt idx="1">
                  <c:v>85</c:v>
                </c:pt>
                <c:pt idx="2">
                  <c:v>60</c:v>
                </c:pt>
                <c:pt idx="3">
                  <c:v>45</c:v>
                </c:pt>
                <c:pt idx="4">
                  <c:v>30</c:v>
                </c:pt>
                <c:pt idx="5">
                  <c:v>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195</c:v>
                </c:pt>
                <c:pt idx="1">
                  <c:v>110</c:v>
                </c:pt>
                <c:pt idx="2">
                  <c:v>80</c:v>
                </c:pt>
                <c:pt idx="3">
                  <c:v>60</c:v>
                </c:pt>
                <c:pt idx="4">
                  <c:v>55</c:v>
                </c:pt>
                <c:pt idx="5">
                  <c:v>25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ARR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120</c:v>
                </c:pt>
                <c:pt idx="1">
                  <c:v>180</c:v>
                </c:pt>
                <c:pt idx="2">
                  <c:v>260</c:v>
                </c:pt>
                <c:pt idx="3">
                  <c:v>340</c:v>
                </c:pt>
                <c:pt idx="4">
                  <c:v>420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API Calls (B)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2.1</c:v>
                </c:pt>
                <c:pt idx="1">
                  <c:v>3.8</c:v>
                </c:pt>
                <c:pt idx="2">
                  <c:v>6.2</c:v>
                </c:pt>
                <c:pt idx="3">
                  <c:v>8.5</c:v>
                </c:pt>
                <c:pt idx="4">
                  <c:v>10.2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Customers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800</c:v>
                </c:pt>
                <c:pt idx="1">
                  <c:v>1100</c:v>
                </c:pt>
                <c:pt idx="2">
                  <c:v>1500</c:v>
                </c:pt>
                <c:pt idx="3">
                  <c:v>1900</c:v>
                </c:pt>
                <c:pt idx="4">
                  <c:v>2200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Startup</c:v>
                </c:pt>
                <c:pt idx="3">
                  <c:v>Government</c:v>
                </c:pt>
                <c:pt idx="4">
                  <c:v>Education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45</c:v>
                </c:pt>
                <c:pt idx="1">
                  <c:v>30</c:v>
                </c:pt>
                <c:pt idx="2">
                  <c:v>12</c:v>
                </c:pt>
                <c:pt idx="3">
                  <c:v>8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475569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475569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3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5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9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0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0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1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1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3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3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0" y="5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0" y="6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0" y="6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5800" y="1200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NEXTECH SYSTEMS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1800000"/>
            <a:ext cx="108204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ENGINEERING THE FUTURE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4596000" y="3200000"/>
            <a:ext cx="3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185800" y="350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78B94"/>
                </a:solidFill>
                <a:latin typeface="Inter"/>
              </a:rPr>
              <a:t>Platform Strategy &amp; Technical Roadmap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5800" y="56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February 2026  |  Confidential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5800" y="685800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685800" y="6858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1306200" y="6172196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11506196" y="59722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25550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8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2563EB"/>
                </a:solidFill>
                <a:latin typeface="Inter"/>
              </a:rPr>
              <a:t>$420M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+45%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58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05800" y="3671600"/>
            <a:ext cx="2083590" cy="80000"/>
          </a:xfrm>
          <a:prstGeom prst="roundRect">
            <a:avLst>
              <a:gd name="adj" fmla="val 239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658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90%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8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58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4409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1" y="1571600"/>
            <a:ext cx="25550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209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809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0B981"/>
                </a:solidFill>
                <a:latin typeface="Inter"/>
              </a:rPr>
              <a:t>99.99%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209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+0.01%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609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60900" y="3671600"/>
            <a:ext cx="2291949" cy="80000"/>
          </a:xfrm>
          <a:prstGeom prst="roundRect">
            <a:avLst>
              <a:gd name="adj" fmla="val 218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209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99%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35909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209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1960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1" y="1571600"/>
            <a:ext cx="25550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LATENCY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360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EF4444"/>
                </a:solidFill>
                <a:latin typeface="Inter"/>
              </a:rPr>
              <a:t>48ms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760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-33%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160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16000" y="3671600"/>
            <a:ext cx="1111248" cy="80000"/>
          </a:xfrm>
          <a:prstGeom prst="roundRect">
            <a:avLst>
              <a:gd name="adj" fmla="val 449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48%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3460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760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9511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1" y="1571600"/>
            <a:ext cx="25550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311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NRR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911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B5CF6"/>
                </a:solidFill>
                <a:latin typeface="Inter"/>
              </a:rPr>
              <a:t>135%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311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+8pts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0711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071100" y="3671600"/>
            <a:ext cx="1967835" cy="80000"/>
          </a:xfrm>
          <a:prstGeom prst="roundRect">
            <a:avLst>
              <a:gd name="adj" fmla="val 254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311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85%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91011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0311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BCA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99.99% platform reliability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Best-in-class API latency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Strong developer community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3727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Complex onboarding flow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Limited mobile SDK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High cloud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5B8A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AI/ML platform features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Edge computing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Vertical SaaS plays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4C8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B6D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Open-source alternatives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Cloud vendor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Talent market pressure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85801" y="1471600"/>
            <a:ext cx="50901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358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2563EB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358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160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416001" y="1471600"/>
            <a:ext cx="50901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660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660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858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85801" y="3816200"/>
            <a:ext cx="50901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3358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358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4160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416001" y="3816200"/>
            <a:ext cx="50901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660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660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1" name="Connector 20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566200"/>
            <a:ext cx="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EFFORT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185800" y="6070800"/>
            <a:ext cx="10320400" cy="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185800" y="610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IMPACT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824200"/>
            <a:ext cx="3000000" cy="3000000"/>
          </a:xfrm>
          <a:prstGeom prst="ellipse">
            <a:avLst/>
          </a:prstGeom>
          <a:solidFill>
            <a:srgbClr val="06B6D4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3882000" y="2748200"/>
            <a:ext cx="3000000" cy="3000000"/>
          </a:xfrm>
          <a:prstGeom prst="ellipse">
            <a:avLst/>
          </a:prstGeom>
          <a:solidFill>
            <a:srgbClr val="2563EB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310000" y="2748200"/>
            <a:ext cx="3000000" cy="3000000"/>
          </a:xfrm>
          <a:prstGeom prst="ellipse">
            <a:avLst/>
          </a:prstGeom>
          <a:solidFill>
            <a:srgbClr val="10B981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06B6D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396000" y="2754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6B6D4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6000" y="3004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2563EB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1108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2563EB"/>
                </a:solidFill>
                <a:latin typeface="Inter"/>
              </a:rPr>
              <a:t>Experience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108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4" name="Oval 13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6812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0B981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812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096000" y="3636200"/>
            <a:ext cx="2000000" cy="300000"/>
          </a:xfrm>
          <a:prstGeom prst="roundRect">
            <a:avLst>
              <a:gd name="adj" fmla="val 4000"/>
            </a:avLst>
          </a:prstGeom>
          <a:solidFill>
            <a:srgbClr val="0C13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146000" y="3656200"/>
            <a:ext cx="19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Our Competitive Advantage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85800" y="685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85800" y="685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1326200" y="6200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506200" y="6020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2171600"/>
            <a:ext cx="10820400" cy="180000"/>
          </a:xfrm>
          <a:prstGeom prst="roundRect">
            <a:avLst>
              <a:gd name="adj" fmla="val 462"/>
            </a:avLst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00800" y="2171600"/>
            <a:ext cx="2134080" cy="1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DISCOVER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Requirements &amp; design</a:t>
            </a:r>
          </a:p>
        </p:txBody>
      </p:sp>
      <p:sp>
        <p:nvSpPr>
          <p:cNvPr id="10" name="Oval 9"/>
          <p:cNvSpPr/>
          <p:nvPr/>
        </p:nvSpPr>
        <p:spPr>
          <a:xfrm>
            <a:off x="1737840" y="3571600"/>
            <a:ext cx="60000" cy="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2864880" y="2171600"/>
            <a:ext cx="2134080" cy="1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4988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4988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ARCHITECT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System design</a:t>
            </a:r>
          </a:p>
        </p:txBody>
      </p:sp>
      <p:sp>
        <p:nvSpPr>
          <p:cNvPr id="15" name="Oval 14"/>
          <p:cNvSpPr/>
          <p:nvPr/>
        </p:nvSpPr>
        <p:spPr>
          <a:xfrm>
            <a:off x="3901920" y="3571600"/>
            <a:ext cx="60000" cy="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5028960" y="2171600"/>
            <a:ext cx="2134080" cy="1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01396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1396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3396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Sprint development</a:t>
            </a:r>
          </a:p>
        </p:txBody>
      </p:sp>
      <p:sp>
        <p:nvSpPr>
          <p:cNvPr id="20" name="Oval 19"/>
          <p:cNvSpPr/>
          <p:nvPr/>
        </p:nvSpPr>
        <p:spPr>
          <a:xfrm>
            <a:off x="6066000" y="357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193040" y="2171600"/>
            <a:ext cx="2134080" cy="18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17804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04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17804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9804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QA &amp; security</a:t>
            </a:r>
          </a:p>
        </p:txBody>
      </p:sp>
      <p:sp>
        <p:nvSpPr>
          <p:cNvPr id="25" name="Oval 24"/>
          <p:cNvSpPr/>
          <p:nvPr/>
        </p:nvSpPr>
        <p:spPr>
          <a:xfrm>
            <a:off x="8230080" y="3571600"/>
            <a:ext cx="60000" cy="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9357120" y="2171600"/>
            <a:ext cx="2134080" cy="18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34212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F59E0B"/>
                </a:solidFill>
                <a:latin typeface="Inter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34212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SHIP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Deploy &amp; monitor</a:t>
            </a:r>
          </a:p>
        </p:txBody>
      </p:sp>
      <p:sp>
        <p:nvSpPr>
          <p:cNvPr id="30" name="Oval 29"/>
          <p:cNvSpPr/>
          <p:nvPr/>
        </p:nvSpPr>
        <p:spPr>
          <a:xfrm>
            <a:off x="10394160" y="3571600"/>
            <a:ext cx="60000" cy="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685800" y="37516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85800" y="205452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25800" y="1814520"/>
            <a:ext cx="320000" cy="320000"/>
          </a:xfrm>
          <a:prstGeom prst="ellipse">
            <a:avLst/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5800" y="1894520"/>
            <a:ext cx="160000" cy="1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82452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45800" y="1974520"/>
            <a:ext cx="140000" cy="0"/>
          </a:xfrm>
          <a:prstGeom prst="line">
            <a:avLst/>
          </a:prstGeom>
          <a:ln w="127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785800" y="157160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785800" y="1651600"/>
            <a:ext cx="40000" cy="6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905800" y="167160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05800" y="20716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8036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325800" y="2740360"/>
            <a:ext cx="320000" cy="320000"/>
          </a:xfrm>
          <a:prstGeom prst="ellipse">
            <a:avLst/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405800" y="282036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275036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645800" y="2900360"/>
            <a:ext cx="140000" cy="0"/>
          </a:xfrm>
          <a:prstGeom prst="line">
            <a:avLst/>
          </a:prstGeom>
          <a:ln w="12700">
            <a:solidFill>
              <a:srgbClr val="57CE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785800" y="249744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1785800" y="2577440"/>
            <a:ext cx="40000" cy="645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905800" y="259744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05800" y="299744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85800" y="390620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325800" y="3666200"/>
            <a:ext cx="320000" cy="320000"/>
          </a:xfrm>
          <a:prstGeom prst="ellipse">
            <a:avLst/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405800" y="37462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367620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645800" y="3826200"/>
            <a:ext cx="140000" cy="0"/>
          </a:xfrm>
          <a:prstGeom prst="line">
            <a:avLst/>
          </a:prstGeom>
          <a:ln w="12700">
            <a:solidFill>
              <a:srgbClr val="F37C7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785800" y="342328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785800" y="3503280"/>
            <a:ext cx="40000" cy="645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905800" y="352328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905800" y="392328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1485800" y="483204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325800" y="4592040"/>
            <a:ext cx="320000" cy="320000"/>
          </a:xfrm>
          <a:prstGeom prst="ellipse">
            <a:avLst/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405800" y="4672040"/>
            <a:ext cx="160000" cy="1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460204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8B5CF6"/>
                </a:solidFill>
                <a:latin typeface="Inter"/>
              </a:rPr>
              <a:t>Q4 2026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1645800" y="4752040"/>
            <a:ext cx="140000" cy="0"/>
          </a:xfrm>
          <a:prstGeom prst="line">
            <a:avLst/>
          </a:prstGeom>
          <a:ln w="12700">
            <a:solidFill>
              <a:srgbClr val="AD8C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1785800" y="434912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785800" y="4429120"/>
            <a:ext cx="40000" cy="645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905800" y="444912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905800" y="484912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1325800" y="5517880"/>
            <a:ext cx="320000" cy="320000"/>
          </a:xfrm>
          <a:prstGeom prst="ellipse">
            <a:avLst/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405800" y="559788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552788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1645800" y="5677880"/>
            <a:ext cx="140000" cy="0"/>
          </a:xfrm>
          <a:prstGeom prst="line">
            <a:avLst/>
          </a:prstGeom>
          <a:ln w="12700">
            <a:solidFill>
              <a:srgbClr val="F8BB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1785800" y="527496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85800" y="5354960"/>
            <a:ext cx="40000" cy="645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905800" y="537496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905800" y="577496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506600"/>
            <a:ext cx="9920400" cy="680000"/>
          </a:xfrm>
          <a:prstGeom prst="roundRect">
            <a:avLst>
              <a:gd name="adj" fmla="val 604"/>
            </a:avLst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rapezoid 5"/>
          <p:cNvSpPr/>
          <p:nvPr/>
        </p:nvSpPr>
        <p:spPr>
          <a:xfrm>
            <a:off x="1185800" y="1521600"/>
            <a:ext cx="9820400" cy="65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541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1816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26200" y="1541600"/>
            <a:ext cx="38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872330" y="2196600"/>
            <a:ext cx="8447340" cy="680000"/>
          </a:xfrm>
          <a:prstGeom prst="roundRect">
            <a:avLst>
              <a:gd name="adj" fmla="val 710"/>
            </a:avLst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rapezoid 10"/>
          <p:cNvSpPr/>
          <p:nvPr/>
        </p:nvSpPr>
        <p:spPr>
          <a:xfrm>
            <a:off x="1922330" y="2211600"/>
            <a:ext cx="8347340" cy="65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122330" y="2231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2330" y="2506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389670" y="2231600"/>
            <a:ext cx="111653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08860" y="2886600"/>
            <a:ext cx="6974280" cy="680000"/>
          </a:xfrm>
          <a:prstGeom prst="roundRect">
            <a:avLst>
              <a:gd name="adj" fmla="val 860"/>
            </a:avLst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rapezoid 15"/>
          <p:cNvSpPr/>
          <p:nvPr/>
        </p:nvSpPr>
        <p:spPr>
          <a:xfrm>
            <a:off x="2658860" y="2901600"/>
            <a:ext cx="6874280" cy="65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858860" y="2921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8860" y="3196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653140" y="292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345390" y="3576600"/>
            <a:ext cx="5501220" cy="680000"/>
          </a:xfrm>
          <a:prstGeom prst="roundRect">
            <a:avLst>
              <a:gd name="adj" fmla="val 1090"/>
            </a:avLst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rapezoid 20"/>
          <p:cNvSpPr/>
          <p:nvPr/>
        </p:nvSpPr>
        <p:spPr>
          <a:xfrm>
            <a:off x="3395390" y="3591600"/>
            <a:ext cx="5401220" cy="65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95390" y="3611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95390" y="3886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16610" y="361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081920" y="4266600"/>
            <a:ext cx="4028160" cy="680000"/>
          </a:xfrm>
          <a:prstGeom prst="roundRect">
            <a:avLst>
              <a:gd name="adj" fmla="val 1489"/>
            </a:avLst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rapezoid 25"/>
          <p:cNvSpPr/>
          <p:nvPr/>
        </p:nvSpPr>
        <p:spPr>
          <a:xfrm>
            <a:off x="4131920" y="4281600"/>
            <a:ext cx="3928160" cy="65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331920" y="4301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31920" y="4576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80080" y="430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Converted customers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85800" y="62008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875756" y="1341600"/>
            <a:ext cx="2440488" cy="973840"/>
          </a:xfrm>
          <a:prstGeom prst="rect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905756" y="1371600"/>
            <a:ext cx="2380488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33520"/>
            <a:ext cx="2320488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B2C8F8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820767" y="2295440"/>
            <a:ext cx="4550466" cy="973840"/>
          </a:xfrm>
          <a:prstGeom prst="rect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850767" y="2325440"/>
            <a:ext cx="4490466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5440"/>
            <a:ext cx="4430466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7360"/>
            <a:ext cx="4430466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ABE6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65778" y="3249280"/>
            <a:ext cx="6660444" cy="973840"/>
          </a:xfrm>
          <a:prstGeom prst="rect">
            <a:avLst/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795778" y="3279280"/>
            <a:ext cx="6600444" cy="913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89280"/>
            <a:ext cx="6540444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9BDBD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10789" y="4203120"/>
            <a:ext cx="8770422" cy="973840"/>
          </a:xfrm>
          <a:prstGeom prst="rect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740789" y="4233120"/>
            <a:ext cx="8710422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3120"/>
            <a:ext cx="8650422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5040"/>
            <a:ext cx="8650422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D6C5FB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5800" y="5156960"/>
            <a:ext cx="10880400" cy="973840"/>
          </a:xfrm>
          <a:prstGeom prst="rect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5186960"/>
            <a:ext cx="108204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196960"/>
            <a:ext cx="1076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48880"/>
            <a:ext cx="10760400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BDDA9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556000" y="3296200"/>
            <a:ext cx="1080000" cy="1080000"/>
          </a:xfrm>
          <a:prstGeom prst="ellipse">
            <a:avLst/>
          </a:prstGeom>
          <a:solidFill>
            <a:srgbClr val="2BC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0C1221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36000" y="3376200"/>
            <a:ext cx="920000" cy="9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B6D4"/>
                </a:solidFill>
                <a:latin typeface="Inter"/>
              </a:rPr>
              <a:t>Our Platform</a:t>
            </a:r>
          </a:p>
        </p:txBody>
      </p:sp>
      <p:sp>
        <p:nvSpPr>
          <p:cNvPr id="20" name="Oval 19"/>
          <p:cNvSpPr/>
          <p:nvPr/>
        </p:nvSpPr>
        <p:spPr>
          <a:xfrm>
            <a:off x="5766000" y="1806200"/>
            <a:ext cx="660000" cy="660000"/>
          </a:xfrm>
          <a:prstGeom prst="ellipse">
            <a:avLst/>
          </a:prstGeom>
          <a:solidFill>
            <a:srgbClr val="3A72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96000" y="24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Real-time data insights</a:t>
            </a:r>
          </a:p>
        </p:txBody>
      </p:sp>
      <p:sp>
        <p:nvSpPr>
          <p:cNvPr id="24" name="Oval 23"/>
          <p:cNvSpPr/>
          <p:nvPr/>
        </p:nvSpPr>
        <p:spPr>
          <a:xfrm>
            <a:off x="7238243" y="2656200"/>
            <a:ext cx="660000" cy="660000"/>
          </a:xfrm>
          <a:prstGeom prst="ellipse">
            <a:avLst/>
          </a:prstGeom>
          <a:solidFill>
            <a:srgbClr val="27C0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68243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8" name="Oval 27"/>
          <p:cNvSpPr/>
          <p:nvPr/>
        </p:nvSpPr>
        <p:spPr>
          <a:xfrm>
            <a:off x="7238243" y="4356199"/>
            <a:ext cx="660000" cy="660000"/>
          </a:xfrm>
          <a:prstGeom prst="ellipse">
            <a:avLst/>
          </a:prstGeom>
          <a:solidFill>
            <a:srgbClr val="F0565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68243" y="501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Seamless API connectivity</a:t>
            </a:r>
          </a:p>
        </p:txBody>
      </p:sp>
      <p:sp>
        <p:nvSpPr>
          <p:cNvPr id="32" name="Oval 31"/>
          <p:cNvSpPr/>
          <p:nvPr/>
        </p:nvSpPr>
        <p:spPr>
          <a:xfrm>
            <a:off x="5766000" y="5206200"/>
            <a:ext cx="660000" cy="660000"/>
          </a:xfrm>
          <a:prstGeom prst="ellipse">
            <a:avLst/>
          </a:prstGeom>
          <a:solidFill>
            <a:srgbClr val="966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Automation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396000" y="58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Workflow optimization</a:t>
            </a:r>
          </a:p>
        </p:txBody>
      </p:sp>
      <p:sp>
        <p:nvSpPr>
          <p:cNvPr id="36" name="Oval 35"/>
          <p:cNvSpPr/>
          <p:nvPr/>
        </p:nvSpPr>
        <p:spPr>
          <a:xfrm>
            <a:off x="4293757" y="4356200"/>
            <a:ext cx="660000" cy="660000"/>
          </a:xfrm>
          <a:prstGeom prst="ellipse">
            <a:avLst/>
          </a:prstGeom>
          <a:solidFill>
            <a:srgbClr val="F6A7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Support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923757" y="50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24/7 expert assistance</a:t>
            </a:r>
          </a:p>
        </p:txBody>
      </p:sp>
      <p:sp>
        <p:nvSpPr>
          <p:cNvPr id="40" name="Oval 39"/>
          <p:cNvSpPr/>
          <p:nvPr/>
        </p:nvSpPr>
        <p:spPr>
          <a:xfrm>
            <a:off x="4293757" y="2656200"/>
            <a:ext cx="660000" cy="660000"/>
          </a:xfrm>
          <a:prstGeom prst="ellipse">
            <a:avLst/>
          </a:prstGeom>
          <a:solidFill>
            <a:srgbClr val="1EBD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23757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REVENUE BY PRODUCT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GROWTH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CUSTOMER SEGMENT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Enterprise (45%)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Mid-Market (30%)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Startup (12%)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Government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Education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124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48102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124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696000" y="1471600"/>
            <a:ext cx="481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PERFORMANCE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Q1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Q2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Q3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Q4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API Calls (B)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9.5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10.2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P99 Latency (ms)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49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48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Error Rate (%)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0.010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0.009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New Customers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125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140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155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170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Deployments/Day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65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Incidents (P1)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366F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623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623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623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$8.2M / $10M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REVENUE TARGET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788350" y="4231600"/>
            <a:ext cx="500000" cy="0"/>
          </a:xfrm>
          <a:prstGeom prst="line">
            <a:avLst/>
          </a:prstGeom>
          <a:ln w="127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23BE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2674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74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674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309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4493450" y="4231600"/>
            <a:ext cx="50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F052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9725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725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725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42 / 50 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360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SPRINT VELOCITY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198550" y="4231600"/>
            <a:ext cx="50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946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6776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76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776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99.95%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411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UPTIME SLA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9903650" y="4231600"/>
            <a:ext cx="500000" cy="0"/>
          </a:xfrm>
          <a:prstGeom prst="line">
            <a:avLst/>
          </a:prstGeom>
          <a:ln w="127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771600"/>
            <a:ext cx="9017000" cy="0"/>
          </a:xfrm>
          <a:prstGeom prst="line">
            <a:avLst/>
          </a:prstGeom>
          <a:ln w="2540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67500" y="2551600"/>
            <a:ext cx="440000" cy="44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33500" y="2617600"/>
            <a:ext cx="308000" cy="308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67500" y="2651600"/>
            <a:ext cx="240000" cy="2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467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Jan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5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3" name="Oval 12"/>
          <p:cNvSpPr/>
          <p:nvPr/>
        </p:nvSpPr>
        <p:spPr>
          <a:xfrm>
            <a:off x="3170900" y="2551600"/>
            <a:ext cx="440000" cy="44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236900" y="2617600"/>
            <a:ext cx="308000" cy="308000"/>
          </a:xfrm>
          <a:prstGeom prst="ellipse">
            <a:avLst/>
          </a:prstGeom>
          <a:solidFill>
            <a:srgbClr val="3FC79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270900" y="2651600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2709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092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092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092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Core features complete</a:t>
            </a:r>
          </a:p>
        </p:txBody>
      </p:sp>
      <p:sp>
        <p:nvSpPr>
          <p:cNvPr id="20" name="Oval 19"/>
          <p:cNvSpPr/>
          <p:nvPr/>
        </p:nvSpPr>
        <p:spPr>
          <a:xfrm>
            <a:off x="4974300" y="2551600"/>
            <a:ext cx="440000" cy="44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040300" y="2617600"/>
            <a:ext cx="308000" cy="308000"/>
          </a:xfrm>
          <a:prstGeom prst="ellipse">
            <a:avLst/>
          </a:prstGeom>
          <a:solidFill>
            <a:srgbClr val="F2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074300" y="265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0743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126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126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26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User acceptance testing</a:t>
            </a:r>
          </a:p>
        </p:txBody>
      </p:sp>
      <p:sp>
        <p:nvSpPr>
          <p:cNvPr id="27" name="Oval 26"/>
          <p:cNvSpPr/>
          <p:nvPr/>
        </p:nvSpPr>
        <p:spPr>
          <a:xfrm>
            <a:off x="6777700" y="2551600"/>
            <a:ext cx="440000" cy="44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843700" y="2617600"/>
            <a:ext cx="308000" cy="308000"/>
          </a:xfrm>
          <a:prstGeom prst="ellipse">
            <a:avLst/>
          </a:prstGeom>
          <a:solidFill>
            <a:srgbClr val="A27C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877700" y="2651600"/>
            <a:ext cx="240000" cy="24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777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160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Jul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1160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160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34" name="Oval 33"/>
          <p:cNvSpPr/>
          <p:nvPr/>
        </p:nvSpPr>
        <p:spPr>
          <a:xfrm>
            <a:off x="8581100" y="2551600"/>
            <a:ext cx="440000" cy="44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8647100" y="2617600"/>
            <a:ext cx="308000" cy="308000"/>
          </a:xfrm>
          <a:prstGeom prst="ellipse">
            <a:avLst/>
          </a:prstGeom>
          <a:solidFill>
            <a:srgbClr val="F7B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8681100" y="2651600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6811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9194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194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9194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Performance optimization</a:t>
            </a:r>
          </a:p>
        </p:txBody>
      </p:sp>
      <p:sp>
        <p:nvSpPr>
          <p:cNvPr id="41" name="Oval 40"/>
          <p:cNvSpPr/>
          <p:nvPr/>
        </p:nvSpPr>
        <p:spPr>
          <a:xfrm>
            <a:off x="10384500" y="2551600"/>
            <a:ext cx="440000" cy="44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450500" y="2617600"/>
            <a:ext cx="308000" cy="308000"/>
          </a:xfrm>
          <a:prstGeom prst="ellipse">
            <a:avLst/>
          </a:prstGeom>
          <a:solidFill>
            <a:srgbClr val="37C4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0484500" y="2651600"/>
            <a:ext cx="240000" cy="24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10484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722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22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722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Post-launch assessment</a:t>
            </a:r>
          </a:p>
        </p:txBody>
      </p:sp>
      <p:sp>
        <p:nvSpPr>
          <p:cNvPr id="48" name="Rectangle 4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TO 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5800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35800" y="226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5800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Define requirements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35800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35800" y="268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5800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Design wireframes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35800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35800" y="310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15800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Set up CI/CD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785800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4359266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4359267" y="15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439266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0B981"/>
                </a:solidFill>
                <a:latin typeface="Inter"/>
              </a:rPr>
              <a:t>IN PROGRESS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39266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2 items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4409266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409266" y="226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489266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API development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409266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409266" y="268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89266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Frontend build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4459266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8032732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32733" y="15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112732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DONE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12732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082732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82732" y="226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62732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Project charter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082732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82732" y="268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62732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Team onboarding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82732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82732" y="310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62732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Architecture review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132732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23BE8B"/>
          </a:solidFill>
          <a:ln w="9525">
            <a:solidFill>
              <a:srgbClr val="3FC79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17466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984132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05252"/>
          </a:solidFill>
          <a:ln w="9525">
            <a:solidFill>
              <a:srgbClr val="F2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17466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984132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D4FAE7"/>
          </a:solidFill>
          <a:ln w="9525">
            <a:solidFill>
              <a:srgbClr val="DAFBE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17466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984132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1641600"/>
            <a:ext cx="5600000" cy="25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22465" y="2158266"/>
            <a:ext cx="360000" cy="360000"/>
          </a:xfrm>
          <a:prstGeom prst="ellipse">
            <a:avLst/>
          </a:prstGeom>
          <a:solidFill>
            <a:srgbClr val="A5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792465" y="2228266"/>
            <a:ext cx="220000" cy="2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989132" y="2538266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991B1B"/>
                </a:solidFill>
                <a:latin typeface="Inter"/>
              </a:rPr>
              <a:t>Data Breach</a:t>
            </a:r>
          </a:p>
        </p:txBody>
      </p:sp>
      <p:sp>
        <p:nvSpPr>
          <p:cNvPr id="18" name="Oval 17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Supply Chain</a:t>
            </a:r>
          </a:p>
        </p:txBody>
      </p:sp>
      <p:sp>
        <p:nvSpPr>
          <p:cNvPr id="21" name="Oval 20"/>
          <p:cNvSpPr/>
          <p:nvPr/>
        </p:nvSpPr>
        <p:spPr>
          <a:xfrm>
            <a:off x="3855799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25799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122466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Compliance</a:t>
            </a:r>
          </a:p>
        </p:txBody>
      </p:sp>
      <p:sp>
        <p:nvSpPr>
          <p:cNvPr id="24" name="Oval 23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Talent</a:t>
            </a:r>
          </a:p>
        </p:txBody>
      </p:sp>
      <p:sp>
        <p:nvSpPr>
          <p:cNvPr id="27" name="Oval 26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Market Shift</a:t>
            </a:r>
          </a:p>
        </p:txBody>
      </p:sp>
      <p:sp>
        <p:nvSpPr>
          <p:cNvPr id="30" name="Oval 29"/>
          <p:cNvSpPr/>
          <p:nvPr/>
        </p:nvSpPr>
        <p:spPr>
          <a:xfrm>
            <a:off x="1989133" y="4824932"/>
            <a:ext cx="360000" cy="36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2059133" y="4894932"/>
            <a:ext cx="220000" cy="2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1255800" y="5204932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0B981"/>
                </a:solidFill>
                <a:latin typeface="Inter"/>
              </a:rPr>
              <a:t>Technology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23580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Likelihood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35800" y="5731600"/>
            <a:ext cx="5200000" cy="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Impact</a:t>
            </a:r>
          </a:p>
        </p:txBody>
      </p:sp>
      <p:cxnSp>
        <p:nvCxnSpPr>
          <p:cNvPr id="36" name="Connector 35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23580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10246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6913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5800" y="157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878B94"/>
                </a:solidFill>
                <a:latin typeface="Inter"/>
              </a:rPr>
              <a:t>SEVERITY</a:t>
            </a:r>
          </a:p>
        </p:txBody>
      </p:sp>
      <p:sp>
        <p:nvSpPr>
          <p:cNvPr id="44" name="Oval 43"/>
          <p:cNvSpPr/>
          <p:nvPr/>
        </p:nvSpPr>
        <p:spPr>
          <a:xfrm>
            <a:off x="7275800" y="1891600"/>
            <a:ext cx="120000" cy="1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475800" y="187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46" name="Oval 45"/>
          <p:cNvSpPr/>
          <p:nvPr/>
        </p:nvSpPr>
        <p:spPr>
          <a:xfrm>
            <a:off x="7275800" y="2271600"/>
            <a:ext cx="120000" cy="1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475800" y="225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48" name="Oval 47"/>
          <p:cNvSpPr/>
          <p:nvPr/>
        </p:nvSpPr>
        <p:spPr>
          <a:xfrm>
            <a:off x="7275800" y="2651600"/>
            <a:ext cx="120000" cy="1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7475800" y="263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50" name="Oval 49"/>
          <p:cNvSpPr/>
          <p:nvPr/>
        </p:nvSpPr>
        <p:spPr>
          <a:xfrm>
            <a:off x="7275800" y="3031600"/>
            <a:ext cx="120000" cy="1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475800" y="301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Platform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Scalable infrastructure handling 10B+ requests with sub-50ms latency.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Developer Tools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SDK, CLI, and documentation that developers actually love to use.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Intelligence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AI-powered analytics turning platform data into actionable insights.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4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8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10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0" y="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1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3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40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6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828800" y="1829000"/>
            <a:ext cx="8534400" cy="3200000"/>
          </a:xfrm>
          <a:prstGeom prst="roundRect">
            <a:avLst>
              <a:gd name="adj" fmla="val 703"/>
            </a:avLst>
          </a:prstGeom>
          <a:solidFill>
            <a:srgbClr val="272E3F"/>
          </a:solidFill>
          <a:ln w="9525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9788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06B6D4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413200" y="42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0" b="1" i="0">
                <a:solidFill>
                  <a:srgbClr val="06B6D4"/>
                </a:solidFill>
                <a:latin typeface="Inter"/>
              </a:rPr>
              <a:t>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28800" y="2529000"/>
            <a:ext cx="79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FFFFFF"/>
                </a:solidFill>
                <a:latin typeface="Inter"/>
              </a:rPr>
              <a:t>The best infrastructure is invisible. When engineers can focus on building products instead of fighting their tools, that's when real innovation happens.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296000" y="4029000"/>
            <a:ext cx="16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28800" y="4229000"/>
            <a:ext cx="793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Alex Rivera, CEO &amp; Co-Founder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28800" y="45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F737F"/>
                </a:solidFill>
                <a:latin typeface="Inter"/>
              </a:rPr>
              <a:t>NexTech Developer Conference Keynote, 2025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98800" y="1799000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1798800" y="179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10243200" y="5058996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0393196" y="490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57CE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37C7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AD8C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4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62533" y="1631600"/>
            <a:ext cx="520000" cy="52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97533" y="1666600"/>
            <a:ext cx="450000" cy="450000"/>
          </a:xfrm>
          <a:prstGeom prst="ellipse">
            <a:avLst/>
          </a:prstGeom>
          <a:solidFill>
            <a:srgbClr val="326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533" y="1739600"/>
            <a:ext cx="304000" cy="30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7" y="14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35999" y="1631600"/>
            <a:ext cx="520000" cy="52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70999" y="1666600"/>
            <a:ext cx="450000" cy="450000"/>
          </a:xfrm>
          <a:prstGeom prst="ellipse">
            <a:avLst/>
          </a:prstGeom>
          <a:solidFill>
            <a:srgbClr val="1EBD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999" y="1739600"/>
            <a:ext cx="304000" cy="304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19266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9266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32733" y="14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09465" y="1631600"/>
            <a:ext cx="520000" cy="52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44465" y="1666600"/>
            <a:ext cx="450000" cy="450000"/>
          </a:xfrm>
          <a:prstGeom prst="ellipse">
            <a:avLst/>
          </a:prstGeom>
          <a:solidFill>
            <a:srgbClr val="EF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465" y="1739600"/>
            <a:ext cx="304000" cy="304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092732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12732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1" y="3807600"/>
            <a:ext cx="3473464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162533" y="3967600"/>
            <a:ext cx="520000" cy="52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97533" y="4002600"/>
            <a:ext cx="450000" cy="450000"/>
          </a:xfrm>
          <a:prstGeom prst="ellipse">
            <a:avLst/>
          </a:prstGeom>
          <a:solidFill>
            <a:srgbClr val="916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533" y="4075600"/>
            <a:ext cx="304000" cy="304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8B5CF6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359267" y="3807600"/>
            <a:ext cx="3473464" cy="5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835999" y="3967600"/>
            <a:ext cx="520000" cy="52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70999" y="4002600"/>
            <a:ext cx="450000" cy="450000"/>
          </a:xfrm>
          <a:prstGeom prst="ellipse">
            <a:avLst/>
          </a:prstGeom>
          <a:solidFill>
            <a:srgbClr val="F5A3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999" y="4075600"/>
            <a:ext cx="304000" cy="30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19266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59E0B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39266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32733" y="3807600"/>
            <a:ext cx="3473464" cy="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509465" y="3967600"/>
            <a:ext cx="520000" cy="52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44465" y="4002600"/>
            <a:ext cx="450000" cy="450000"/>
          </a:xfrm>
          <a:prstGeom prst="ellipse">
            <a:avLst/>
          </a:prstGeom>
          <a:solidFill>
            <a:srgbClr val="14BA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7465" y="4075600"/>
            <a:ext cx="304000" cy="304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092732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12732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Build Something
Extraordinary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9FA2A9"/>
                </a:solidFill>
                <a:latin typeface="Inter"/>
              </a:rPr>
              <a:t>See how NexTech's platform can accelerate your engineering team's velocity and reliability.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140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FA2A9"/>
                </a:solidFill>
                <a:latin typeface="Inter"/>
              </a:rPr>
              <a:t>NexTech Systems builds enterprise-grade software that scales. Our platform processes 10B+ API calls monthly with 99.99% uptime.
We empower engineering teams to ship faster with less complexity.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2012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API Calls/Mo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ARR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3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7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7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9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9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0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1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7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1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21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2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35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49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63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5800" y="8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4596000" y="1900000"/>
            <a:ext cx="30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85800" y="205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B7F89"/>
                </a:solidFill>
                <a:latin typeface="Inter"/>
              </a:rPr>
              <a:t>We look forward to working with you.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858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2800000"/>
            <a:ext cx="25551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✉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Email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58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34409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3440900" y="2800000"/>
            <a:ext cx="2555100" cy="4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34409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☎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409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Phone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409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1960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6196000" y="2800000"/>
            <a:ext cx="2555100" cy="4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1960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1960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Website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1960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511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8951100" y="2800000"/>
            <a:ext cx="2555100" cy="4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9511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⚑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511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Location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9511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New York, NY</a:t>
            </a:r>
          </a:p>
        </p:txBody>
      </p:sp>
      <p:sp>
        <p:nvSpPr>
          <p:cNvPr id="54" name="Rectangle 53"/>
          <p:cNvSpPr/>
          <p:nvPr/>
        </p:nvSpPr>
        <p:spPr>
          <a:xfrm>
            <a:off x="685800" y="685800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85800" y="6858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11326200" y="6172196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Rectangle 56"/>
          <p:cNvSpPr/>
          <p:nvPr/>
        </p:nvSpPr>
        <p:spPr>
          <a:xfrm>
            <a:off x="11506196" y="59922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36874"/>
                </a:solidFill>
                <a:latin typeface="Inter"/>
              </a:rPr>
              <a:t>NexTech Systems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Ship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bias toward action and iterate rapidly based on real user feedback.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Build Right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invest in architecture, testing, and reliability from day one.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Think Big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tackle hard problems that create outsized impact for our customers.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Stay Curious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foster continuous learning and embrace emerging technologies.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Alex Rivera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CEO &amp; Co-Founder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Ex-Google Staff Engineer, systems architecture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Priya Patel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CTO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Built infrastructure at 3 unicorn startups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Marcus Kim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VP Engineering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Led teams of 500+ across 4 time zones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Lisa Chang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Chief Product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20 years in enterprise SaaS product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Annual Recurring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Platform Uptime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API Calls Monthly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2,200+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Enterprise Customers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48ms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Avg Latency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ARR grew 45% to $420M driven by enterprise expansion and new platform capabilities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Platform reliability maintained at 99.99% while processing 10B+ monthly API calls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Average API latency reduced from 72ms to 48ms through edge computing deployment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Developer adoption increased 60% following launch of self-service SDK and documentation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SOC 2 Type II and ISO 27001 certifications achieved ahead of schedule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F45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+45%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